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8" r:id="rId3"/>
    <p:sldId id="260" r:id="rId4"/>
    <p:sldId id="262" r:id="rId5"/>
    <p:sldId id="261" r:id="rId6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70467-AD3E-4FF2-82FC-CFC5F3737285}" type="datetimeFigureOut">
              <a:rPr lang="es-ES" smtClean="0"/>
              <a:pPr/>
              <a:t>25/04/2012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36ED8-22AA-486C-A8D0-BC5E1E6B1C8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70467-AD3E-4FF2-82FC-CFC5F3737285}" type="datetimeFigureOut">
              <a:rPr lang="es-ES" smtClean="0"/>
              <a:pPr/>
              <a:t>25/04/2012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36ED8-22AA-486C-A8D0-BC5E1E6B1C8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70467-AD3E-4FF2-82FC-CFC5F3737285}" type="datetimeFigureOut">
              <a:rPr lang="es-ES" smtClean="0"/>
              <a:pPr/>
              <a:t>25/04/2012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36ED8-22AA-486C-A8D0-BC5E1E6B1C8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70467-AD3E-4FF2-82FC-CFC5F3737285}" type="datetimeFigureOut">
              <a:rPr lang="es-ES" smtClean="0"/>
              <a:pPr/>
              <a:t>25/04/2012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36ED8-22AA-486C-A8D0-BC5E1E6B1C8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70467-AD3E-4FF2-82FC-CFC5F3737285}" type="datetimeFigureOut">
              <a:rPr lang="es-ES" smtClean="0"/>
              <a:pPr/>
              <a:t>25/04/2012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36ED8-22AA-486C-A8D0-BC5E1E6B1C8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70467-AD3E-4FF2-82FC-CFC5F3737285}" type="datetimeFigureOut">
              <a:rPr lang="es-ES" smtClean="0"/>
              <a:pPr/>
              <a:t>25/04/2012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36ED8-22AA-486C-A8D0-BC5E1E6B1C8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70467-AD3E-4FF2-82FC-CFC5F3737285}" type="datetimeFigureOut">
              <a:rPr lang="es-ES" smtClean="0"/>
              <a:pPr/>
              <a:t>25/04/2012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36ED8-22AA-486C-A8D0-BC5E1E6B1C8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70467-AD3E-4FF2-82FC-CFC5F3737285}" type="datetimeFigureOut">
              <a:rPr lang="es-ES" smtClean="0"/>
              <a:pPr/>
              <a:t>25/04/2012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36ED8-22AA-486C-A8D0-BC5E1E6B1C8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70467-AD3E-4FF2-82FC-CFC5F3737285}" type="datetimeFigureOut">
              <a:rPr lang="es-ES" smtClean="0"/>
              <a:pPr/>
              <a:t>25/04/2012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36ED8-22AA-486C-A8D0-BC5E1E6B1C8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70467-AD3E-4FF2-82FC-CFC5F3737285}" type="datetimeFigureOut">
              <a:rPr lang="es-ES" smtClean="0"/>
              <a:pPr/>
              <a:t>25/04/2012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36ED8-22AA-486C-A8D0-BC5E1E6B1C8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70467-AD3E-4FF2-82FC-CFC5F3737285}" type="datetimeFigureOut">
              <a:rPr lang="es-ES" smtClean="0"/>
              <a:pPr/>
              <a:t>25/04/2012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36ED8-22AA-486C-A8D0-BC5E1E6B1C8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A70467-AD3E-4FF2-82FC-CFC5F3737285}" type="datetimeFigureOut">
              <a:rPr lang="es-ES" smtClean="0"/>
              <a:pPr/>
              <a:t>25/04/2012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936ED8-22AA-486C-A8D0-BC5E1E6B1C8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La poesía española medieval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es-E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1. Las jarchas.</a:t>
            </a:r>
          </a:p>
          <a:p>
            <a:pPr>
              <a:buNone/>
            </a:pPr>
            <a:r>
              <a:rPr lang="es-E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2. La lírica tradicional (especialmente villancico).</a:t>
            </a:r>
          </a:p>
          <a:p>
            <a:pPr>
              <a:buNone/>
            </a:pPr>
            <a:r>
              <a:rPr lang="es-E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3. Los cantares de gesta: el </a:t>
            </a:r>
            <a:r>
              <a:rPr lang="es-ES" i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Cantar de Mío Cid.</a:t>
            </a:r>
          </a:p>
          <a:p>
            <a:pPr>
              <a:buNone/>
            </a:pPr>
            <a:r>
              <a:rPr lang="es-ES" i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  <a:r>
              <a:rPr lang="es-E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4. La poesía del siglo XIII:</a:t>
            </a:r>
          </a:p>
          <a:p>
            <a:pPr>
              <a:buNone/>
            </a:pPr>
            <a:r>
              <a:rPr lang="es-E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		4.1. El “mester de clerecía”.</a:t>
            </a:r>
          </a:p>
          <a:p>
            <a:pPr>
              <a:buNone/>
            </a:pPr>
            <a:r>
              <a:rPr lang="es-E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		4.2. El “mester de juglaría”.</a:t>
            </a:r>
          </a:p>
          <a:p>
            <a:pPr>
              <a:buNone/>
            </a:pPr>
            <a:r>
              <a:rPr lang="es-E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		4.3. La lírica galaico-portuguesa: las </a:t>
            </a:r>
            <a:r>
              <a:rPr lang="es-ES" i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Cantigas </a:t>
            </a:r>
            <a:r>
              <a:rPr lang="es-E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de Alfonso X.</a:t>
            </a:r>
          </a:p>
          <a:p>
            <a:pPr>
              <a:buNone/>
            </a:pPr>
            <a:r>
              <a:rPr lang="es-E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5. La poesía del siglo  XIV;</a:t>
            </a:r>
          </a:p>
          <a:p>
            <a:pPr>
              <a:buNone/>
            </a:pPr>
            <a:r>
              <a:rPr lang="es-E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		5.1. </a:t>
            </a:r>
            <a:r>
              <a:rPr lang="es-ES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Sem</a:t>
            </a:r>
            <a:r>
              <a:rPr lang="es-E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  <a:r>
              <a:rPr lang="es-ES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Tob</a:t>
            </a:r>
            <a:r>
              <a:rPr lang="es-E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de Carrión.</a:t>
            </a:r>
          </a:p>
          <a:p>
            <a:pPr>
              <a:buNone/>
            </a:pPr>
            <a:r>
              <a:rPr lang="es-E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		5.2. El </a:t>
            </a:r>
            <a:r>
              <a:rPr lang="es-ES" i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Libro de buen amor</a:t>
            </a:r>
            <a:r>
              <a:rPr lang="es-E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.</a:t>
            </a:r>
          </a:p>
          <a:p>
            <a:pPr>
              <a:buNone/>
            </a:pPr>
            <a:r>
              <a:rPr lang="es-E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6. La poesía del siglo XV:</a:t>
            </a:r>
          </a:p>
          <a:p>
            <a:pPr>
              <a:buNone/>
            </a:pPr>
            <a:r>
              <a:rPr lang="es-E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		6.1. Poetas cultos: Pero López de Ayala.</a:t>
            </a:r>
          </a:p>
          <a:p>
            <a:pPr>
              <a:buNone/>
            </a:pPr>
            <a:r>
              <a:rPr lang="es-E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		6.2. El Marqués de Santillana.</a:t>
            </a:r>
          </a:p>
          <a:p>
            <a:pPr>
              <a:buNone/>
            </a:pPr>
            <a:r>
              <a:rPr lang="es-E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		6.3. Juan de Mena.</a:t>
            </a:r>
          </a:p>
          <a:p>
            <a:pPr>
              <a:buNone/>
            </a:pPr>
            <a:r>
              <a:rPr lang="es-E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		6.5. Los cancioneros.</a:t>
            </a:r>
          </a:p>
          <a:p>
            <a:pPr>
              <a:buNone/>
            </a:pPr>
            <a:r>
              <a:rPr lang="es-E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		6.6. Jorge Manrique y las </a:t>
            </a:r>
            <a:r>
              <a:rPr lang="es-ES" i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Coplas a la muerte de su padre.</a:t>
            </a:r>
          </a:p>
          <a:p>
            <a:pPr>
              <a:buNone/>
            </a:pPr>
            <a:r>
              <a:rPr lang="es-E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7. El romancero.</a:t>
            </a:r>
          </a:p>
          <a:p>
            <a:endParaRPr lang="es-E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El doncel de Sigüenza (Guadalajara)</a:t>
            </a:r>
            <a:endParaRPr lang="es-ES" dirty="0"/>
          </a:p>
        </p:txBody>
      </p:sp>
      <p:pic>
        <p:nvPicPr>
          <p:cNvPr id="4" name="3 Marcador de contenido" descr="donce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99592" y="1484784"/>
            <a:ext cx="7272808" cy="4786829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La prosa española medieval</a:t>
            </a:r>
            <a:endParaRPr lang="es-ES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AutoNum type="arabicPeriod"/>
            </a:pPr>
            <a:r>
              <a:rPr lang="es-ES" sz="20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Las prosa en la corte de Alfonso X (siglo XIII):</a:t>
            </a:r>
          </a:p>
          <a:p>
            <a:pPr>
              <a:buNone/>
            </a:pPr>
            <a:r>
              <a:rPr lang="es-ES" sz="20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	</a:t>
            </a:r>
            <a:r>
              <a:rPr lang="es-ES" sz="20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	1.1. La historia.</a:t>
            </a:r>
          </a:p>
          <a:p>
            <a:pPr>
              <a:buNone/>
            </a:pPr>
            <a:r>
              <a:rPr lang="es-ES" sz="20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	</a:t>
            </a:r>
            <a:r>
              <a:rPr lang="es-ES" sz="20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	1.2. El saber.</a:t>
            </a:r>
          </a:p>
          <a:p>
            <a:pPr>
              <a:buNone/>
            </a:pPr>
            <a:r>
              <a:rPr lang="es-ES" sz="20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	</a:t>
            </a:r>
            <a:r>
              <a:rPr lang="es-ES" sz="20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	1.3. Las leyes.</a:t>
            </a:r>
          </a:p>
          <a:p>
            <a:pPr>
              <a:buNone/>
            </a:pPr>
            <a:r>
              <a:rPr lang="es-ES" sz="20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  <a:r>
              <a:rPr lang="es-ES" sz="20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2. Prosa sapiencial del siglo XIII.</a:t>
            </a:r>
          </a:p>
          <a:p>
            <a:pPr>
              <a:buNone/>
            </a:pPr>
            <a:r>
              <a:rPr lang="es-ES" sz="20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3. Prosa del siglo XIV: Don Juan Manuel.</a:t>
            </a:r>
          </a:p>
          <a:p>
            <a:pPr>
              <a:buNone/>
            </a:pPr>
            <a:r>
              <a:rPr lang="es-ES" sz="20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  <a:r>
              <a:rPr lang="es-ES" sz="20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4. Prosa del </a:t>
            </a:r>
            <a:r>
              <a:rPr lang="es-ES" sz="20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siglo </a:t>
            </a:r>
            <a:r>
              <a:rPr lang="es-ES" sz="20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XV:</a:t>
            </a:r>
          </a:p>
          <a:p>
            <a:pPr>
              <a:buNone/>
            </a:pPr>
            <a:r>
              <a:rPr lang="es-ES" sz="20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	</a:t>
            </a:r>
            <a:r>
              <a:rPr lang="es-ES" sz="20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	4.1. Cuentos.</a:t>
            </a:r>
          </a:p>
          <a:p>
            <a:pPr>
              <a:buNone/>
            </a:pPr>
            <a:r>
              <a:rPr lang="es-ES" sz="20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		4.2. Crónicas o Libros de historia.</a:t>
            </a:r>
          </a:p>
          <a:p>
            <a:pPr>
              <a:buNone/>
            </a:pPr>
            <a:r>
              <a:rPr lang="es-ES" sz="20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	</a:t>
            </a:r>
            <a:r>
              <a:rPr lang="es-ES" sz="20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	4.3. Libros de viaje.</a:t>
            </a:r>
          </a:p>
          <a:p>
            <a:pPr>
              <a:buNone/>
            </a:pPr>
            <a:r>
              <a:rPr lang="es-ES" sz="20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	</a:t>
            </a:r>
            <a:r>
              <a:rPr lang="es-ES" sz="20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	4.4. La novela de caballerías.</a:t>
            </a:r>
          </a:p>
          <a:p>
            <a:pPr>
              <a:buNone/>
            </a:pPr>
            <a:r>
              <a:rPr lang="es-ES" sz="20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	</a:t>
            </a:r>
            <a:r>
              <a:rPr lang="es-ES" sz="20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	4.5. </a:t>
            </a:r>
            <a:r>
              <a:rPr lang="es-ES" sz="2000" i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La Celestina</a:t>
            </a:r>
            <a:r>
              <a:rPr lang="es-ES" sz="20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.</a:t>
            </a:r>
          </a:p>
          <a:p>
            <a:pPr>
              <a:buNone/>
            </a:pPr>
            <a:endParaRPr lang="es-ES" sz="2000" dirty="0" smtClean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pPr>
              <a:buNone/>
            </a:pPr>
            <a:endParaRPr lang="es-ES" sz="2000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Celestina</a:t>
            </a:r>
            <a:endParaRPr lang="es-ES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4" name="3 Marcador de contenido" descr="Celestina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55576" y="1700808"/>
            <a:ext cx="3024336" cy="4509010"/>
          </a:xfrm>
        </p:spPr>
      </p:pic>
      <p:pic>
        <p:nvPicPr>
          <p:cNvPr id="5" name="4 Imagen" descr="Celestina 2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1772816"/>
            <a:ext cx="3198656" cy="424847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El teatro medieval</a:t>
            </a:r>
            <a:endParaRPr lang="es-ES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s-ES" sz="1800" dirty="0" smtClean="0"/>
              <a:t>  </a:t>
            </a:r>
            <a:r>
              <a:rPr lang="es-ES" sz="20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Hay que tener en cuenta que desaparece el teatro clásico:</a:t>
            </a:r>
          </a:p>
          <a:p>
            <a:pPr>
              <a:buNone/>
            </a:pPr>
            <a:r>
              <a:rPr lang="es-ES" sz="20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	</a:t>
            </a:r>
            <a:r>
              <a:rPr lang="es-ES" sz="20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	· El teatro siempre es un problema.</a:t>
            </a:r>
          </a:p>
          <a:p>
            <a:pPr>
              <a:buNone/>
            </a:pPr>
            <a:r>
              <a:rPr lang="es-ES" sz="20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	</a:t>
            </a:r>
            <a:r>
              <a:rPr lang="es-ES" sz="20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	· El “teatro” medieval es un doble problema.</a:t>
            </a:r>
          </a:p>
          <a:p>
            <a:pPr>
              <a:buNone/>
            </a:pPr>
            <a:endParaRPr lang="es-ES" sz="2000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pPr>
              <a:buNone/>
            </a:pPr>
            <a:r>
              <a:rPr lang="es-ES" sz="20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 Sí tenemos una serie de espectáculos asociados a la vida medieval:</a:t>
            </a:r>
          </a:p>
          <a:p>
            <a:pPr>
              <a:buNone/>
            </a:pPr>
            <a:r>
              <a:rPr lang="es-ES" sz="20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	</a:t>
            </a:r>
            <a:r>
              <a:rPr lang="es-ES" sz="20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	· Los tropos : asociados a la liturgia (s. XII).</a:t>
            </a:r>
          </a:p>
          <a:p>
            <a:pPr>
              <a:buNone/>
            </a:pPr>
            <a:r>
              <a:rPr lang="es-ES" sz="20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	</a:t>
            </a:r>
            <a:r>
              <a:rPr lang="es-ES" sz="20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	· Las obras de Juan del Encina: asociados a la corte (s. XV).</a:t>
            </a:r>
            <a:endParaRPr lang="es-ES" sz="2000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Personalizado 1">
      <a:dk1>
        <a:sysClr val="windowText" lastClr="000000"/>
      </a:dk1>
      <a:lt1>
        <a:srgbClr val="000000"/>
      </a:lt1>
      <a:dk2>
        <a:srgbClr val="000000"/>
      </a:dk2>
      <a:lt2>
        <a:srgbClr val="000000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44</TotalTime>
  <Words>81</Words>
  <Application>Microsoft Office PowerPoint</Application>
  <PresentationFormat>Presentación en pantalla (4:3)</PresentationFormat>
  <Paragraphs>41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6" baseType="lpstr">
      <vt:lpstr>Tema de Office</vt:lpstr>
      <vt:lpstr>La poesía española medieval</vt:lpstr>
      <vt:lpstr>El doncel de Sigüenza (Guadalajara)</vt:lpstr>
      <vt:lpstr>La prosa española medieval</vt:lpstr>
      <vt:lpstr>Celestina</vt:lpstr>
      <vt:lpstr>El teatro medieval</vt:lpstr>
    </vt:vector>
  </TitlesOfParts>
  <Company>Universidad de Jaén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Servicio de Informática</dc:creator>
  <cp:lastModifiedBy>Juan</cp:lastModifiedBy>
  <cp:revision>7</cp:revision>
  <dcterms:created xsi:type="dcterms:W3CDTF">2012-04-17T11:41:21Z</dcterms:created>
  <dcterms:modified xsi:type="dcterms:W3CDTF">2012-04-25T10:29:08Z</dcterms:modified>
</cp:coreProperties>
</file>